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71" r:id="rId9"/>
    <p:sldId id="272" r:id="rId10"/>
    <p:sldId id="273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Правописание приставок </a:t>
            </a:r>
            <a:r>
              <a:rPr lang="ru-RU" sz="54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пре-</a:t>
            </a:r>
            <a:r>
              <a:rPr lang="ru-RU" sz="5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и </a:t>
            </a:r>
            <a:r>
              <a:rPr lang="ru-RU" sz="54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при-</a:t>
            </a:r>
            <a:endParaRPr lang="ru-RU" sz="54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7854696" cy="2016224"/>
          </a:xfrm>
        </p:spPr>
        <p:txBody>
          <a:bodyPr>
            <a:normAutofit fontScale="92500" lnSpcReduction="20000"/>
          </a:bodyPr>
          <a:lstStyle/>
          <a:p>
            <a:r>
              <a:rPr lang="ru-RU" sz="2800" i="1" dirty="0" smtClean="0"/>
              <a:t>Презентация подготовлена преподавателями кафедры довузовской подготовки </a:t>
            </a:r>
          </a:p>
          <a:p>
            <a:r>
              <a:rPr lang="ru-RU" sz="2800" i="1" dirty="0" smtClean="0"/>
              <a:t>и профориентации </a:t>
            </a:r>
          </a:p>
          <a:p>
            <a:r>
              <a:rPr lang="ru-RU" sz="2800" i="1" dirty="0" smtClean="0"/>
              <a:t>Авдониной Т.В., к.ф.н., доцентом, </a:t>
            </a:r>
            <a:endParaRPr lang="ru-RU" sz="2800" i="1" dirty="0" smtClean="0"/>
          </a:p>
          <a:p>
            <a:r>
              <a:rPr lang="ru-RU" sz="2800" i="1" dirty="0" smtClean="0"/>
              <a:t>и Королёвой, </a:t>
            </a:r>
            <a:r>
              <a:rPr lang="ru-RU" sz="2800" i="1" dirty="0" smtClean="0"/>
              <a:t>Е.А</a:t>
            </a:r>
            <a:r>
              <a:rPr lang="ru-RU" sz="2800" i="1" dirty="0" smtClean="0"/>
              <a:t>., старшим преподавателем</a:t>
            </a:r>
            <a:endParaRPr lang="ru-RU" sz="2800" i="1" dirty="0" smtClean="0"/>
          </a:p>
          <a:p>
            <a:pPr algn="r">
              <a:buNone/>
            </a:pPr>
            <a:endParaRPr lang="ru-RU" sz="2800" dirty="0"/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Пишите с </a:t>
            </a:r>
            <a:r>
              <a:rPr lang="ru-RU" b="1" i="1" dirty="0" smtClean="0">
                <a:solidFill>
                  <a:schemeClr val="tx1"/>
                </a:solidFill>
              </a:rPr>
              <a:t>пре-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00" cy="5572164"/>
          </a:xfrm>
        </p:spPr>
        <p:txBody>
          <a:bodyPr>
            <a:noAutofit/>
          </a:bodyPr>
          <a:lstStyle/>
          <a:p>
            <a:pPr lvl="1" algn="just"/>
            <a:r>
              <a:rPr lang="ru-RU" sz="2600" i="1" dirty="0" smtClean="0">
                <a:solidFill>
                  <a:schemeClr val="tx1"/>
                </a:solidFill>
              </a:rPr>
              <a:t>претендент, прейскурант, превалировать, прелюдия, прерогатива, пресловутый, пресмыкаться, престиж, преамбула, превратный, презрительный, президиум, презумпция, премьера, препираться, прельщать, презренный, предтеча, претенциозный, презентабельный, препринт, прецедент, презентовать, пренебрегать, превратность, превратить, превосходство, предвестник, прельстить, преднамеренный, предвидеть, не преминуть, превращать, преизбыток, прекословить, претерпеть, превозмочь, презренный, прелиминарный (предварительный), превентивный (предупреждающий, предохранительный), превенция (предупреждение)</a:t>
            </a:r>
            <a:endParaRPr lang="ru-RU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763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Пишите с </a:t>
            </a:r>
            <a:r>
              <a:rPr lang="ru-RU" b="1" i="1" dirty="0" smtClean="0">
                <a:solidFill>
                  <a:schemeClr val="tx1"/>
                </a:solidFill>
              </a:rPr>
              <a:t>при-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858280" cy="4929222"/>
          </a:xfrm>
        </p:spPr>
        <p:txBody>
          <a:bodyPr>
            <a:noAutofit/>
          </a:bodyPr>
          <a:lstStyle/>
          <a:p>
            <a:pPr algn="just"/>
            <a:r>
              <a:rPr lang="ru-RU" sz="3200" i="1" dirty="0" smtClean="0"/>
              <a:t>пристойный, присущий, пристрастие, присяга, признательность, приватный, привилегия, привилегированный, приданое, приверженец, прииск, привередливый, приемлемый, прибаутка, притязания, приоритет, приватизация, принципал (начальник, хозяин), примитивизм, притерпеться (к неудобствам), привереда, присущий, пригорелый, призматический </a:t>
            </a:r>
          </a:p>
          <a:p>
            <a:pPr algn="just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/>
              <a:t>I</a:t>
            </a:r>
            <a:r>
              <a:rPr lang="ru-RU" sz="3200" dirty="0" smtClean="0"/>
              <a:t>. Укажите слова, в которых пишется буква </a:t>
            </a:r>
            <a:r>
              <a:rPr lang="ru-RU" sz="3200" b="1" i="1" dirty="0" smtClean="0"/>
              <a:t>е</a:t>
            </a:r>
            <a:r>
              <a:rPr lang="ru-RU" sz="3200" dirty="0" smtClean="0"/>
              <a:t>:</a:t>
            </a:r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1</a:t>
            </a:r>
            <a:r>
              <a:rPr lang="ru-RU" sz="3200" dirty="0" smtClean="0"/>
              <a:t>) </a:t>
            </a:r>
            <a:r>
              <a:rPr lang="ru-RU" sz="3200" dirty="0" err="1" smtClean="0"/>
              <a:t>пр_образить</a:t>
            </a:r>
            <a:r>
              <a:rPr lang="ru-RU" sz="3200" dirty="0" smtClean="0"/>
              <a:t>;</a:t>
            </a:r>
          </a:p>
          <a:p>
            <a:pPr algn="just">
              <a:buNone/>
            </a:pPr>
            <a:r>
              <a:rPr lang="ru-RU" sz="3200" dirty="0" smtClean="0"/>
              <a:t>2) </a:t>
            </a:r>
            <a:r>
              <a:rPr lang="ru-RU" sz="3200" dirty="0" err="1" smtClean="0"/>
              <a:t>пр_лечь</a:t>
            </a:r>
            <a:r>
              <a:rPr lang="ru-RU" sz="3200" dirty="0" smtClean="0"/>
              <a:t>;</a:t>
            </a:r>
          </a:p>
          <a:p>
            <a:pPr algn="just">
              <a:buNone/>
            </a:pPr>
            <a:r>
              <a:rPr lang="ru-RU" sz="3200" dirty="0" smtClean="0"/>
              <a:t>3) </a:t>
            </a:r>
            <a:r>
              <a:rPr lang="ru-RU" sz="3200" dirty="0" err="1" smtClean="0"/>
              <a:t>пр_пасать</a:t>
            </a:r>
            <a:r>
              <a:rPr lang="ru-RU" sz="3200" dirty="0" smtClean="0"/>
              <a:t>;</a:t>
            </a:r>
          </a:p>
          <a:p>
            <a:pPr algn="just">
              <a:buNone/>
            </a:pPr>
            <a:r>
              <a:rPr lang="ru-RU" sz="3200" dirty="0" smtClean="0"/>
              <a:t>4) </a:t>
            </a:r>
            <a:r>
              <a:rPr lang="ru-RU" sz="3200" dirty="0" err="1" smtClean="0"/>
              <a:t>пр_амбула</a:t>
            </a:r>
            <a:r>
              <a:rPr lang="ru-RU" sz="3200" dirty="0" smtClean="0"/>
              <a:t>;</a:t>
            </a:r>
          </a:p>
          <a:p>
            <a:pPr algn="just">
              <a:buNone/>
            </a:pPr>
            <a:r>
              <a:rPr lang="ru-RU" sz="3200" dirty="0" smtClean="0"/>
              <a:t>5) </a:t>
            </a:r>
            <a:r>
              <a:rPr lang="ru-RU" sz="3200" dirty="0" err="1" smtClean="0"/>
              <a:t>пр_ступить</a:t>
            </a:r>
            <a:r>
              <a:rPr lang="ru-RU" sz="3200" dirty="0" smtClean="0"/>
              <a:t> к делу.</a:t>
            </a: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115328" cy="4873752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/>
              <a:t>II</a:t>
            </a:r>
            <a:r>
              <a:rPr lang="ru-RU" sz="3200" dirty="0" smtClean="0"/>
              <a:t>. Укажите слова, в которых пишется буква </a:t>
            </a:r>
            <a:r>
              <a:rPr lang="ru-RU" sz="3200" b="1" i="1" dirty="0" smtClean="0"/>
              <a:t>и</a:t>
            </a:r>
            <a:r>
              <a:rPr lang="ru-RU" sz="3200" dirty="0" smtClean="0"/>
              <a:t>:</a:t>
            </a:r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1</a:t>
            </a:r>
            <a:r>
              <a:rPr lang="ru-RU" sz="3200" dirty="0" smtClean="0"/>
              <a:t>) </a:t>
            </a:r>
            <a:r>
              <a:rPr lang="ru-RU" sz="3200" dirty="0" err="1" smtClean="0"/>
              <a:t>пр_дать</a:t>
            </a:r>
            <a:r>
              <a:rPr lang="ru-RU" sz="3200" dirty="0" smtClean="0"/>
              <a:t> значение;</a:t>
            </a:r>
          </a:p>
          <a:p>
            <a:pPr algn="just">
              <a:buNone/>
            </a:pPr>
            <a:r>
              <a:rPr lang="ru-RU" sz="3200" dirty="0" smtClean="0"/>
              <a:t>2) </a:t>
            </a:r>
            <a:r>
              <a:rPr lang="ru-RU" sz="3200" dirty="0" err="1" smtClean="0"/>
              <a:t>пр_учить</a:t>
            </a:r>
            <a:r>
              <a:rPr lang="ru-RU" sz="3200" dirty="0" smtClean="0"/>
              <a:t>;</a:t>
            </a:r>
          </a:p>
          <a:p>
            <a:pPr algn="just">
              <a:buNone/>
            </a:pPr>
            <a:r>
              <a:rPr lang="ru-RU" sz="3200" dirty="0" smtClean="0"/>
              <a:t>3) </a:t>
            </a:r>
            <a:r>
              <a:rPr lang="ru-RU" sz="3200" dirty="0" err="1" smtClean="0"/>
              <a:t>пр_хлопывать</a:t>
            </a:r>
            <a:r>
              <a:rPr lang="ru-RU" sz="3200" dirty="0" smtClean="0"/>
              <a:t>;</a:t>
            </a:r>
          </a:p>
          <a:p>
            <a:pPr algn="just">
              <a:buNone/>
            </a:pPr>
            <a:r>
              <a:rPr lang="ru-RU" sz="3200" dirty="0" smtClean="0"/>
              <a:t>4) </a:t>
            </a:r>
            <a:r>
              <a:rPr lang="ru-RU" sz="3200" dirty="0" err="1" smtClean="0"/>
              <a:t>пр_градить</a:t>
            </a:r>
            <a:r>
              <a:rPr lang="ru-RU" sz="3200" dirty="0" smtClean="0"/>
              <a:t> дорогу;</a:t>
            </a:r>
          </a:p>
          <a:p>
            <a:pPr algn="just">
              <a:buNone/>
            </a:pPr>
            <a:r>
              <a:rPr lang="ru-RU" sz="3200" dirty="0" smtClean="0"/>
              <a:t>5) </a:t>
            </a:r>
            <a:r>
              <a:rPr lang="ru-RU" sz="3200" dirty="0" err="1" smtClean="0"/>
              <a:t>пр_зентабельный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III</a:t>
            </a:r>
            <a:r>
              <a:rPr lang="ru-RU" sz="3200" dirty="0" smtClean="0"/>
              <a:t>. Укажите слово, которое имеет значение</a:t>
            </a:r>
            <a:r>
              <a:rPr lang="ru-RU" sz="3200" i="1" dirty="0" smtClean="0"/>
              <a:t> «временный»: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1</a:t>
            </a:r>
            <a:r>
              <a:rPr lang="ru-RU" sz="3200" dirty="0" smtClean="0"/>
              <a:t>) презренный; </a:t>
            </a:r>
            <a:endParaRPr lang="ru-RU" sz="3200" i="1" dirty="0" smtClean="0"/>
          </a:p>
          <a:p>
            <a:pPr>
              <a:buNone/>
            </a:pPr>
            <a:r>
              <a:rPr lang="ru-RU" sz="3200" dirty="0" smtClean="0"/>
              <a:t>2) претенциозный;</a:t>
            </a:r>
            <a:endParaRPr lang="ru-RU" sz="3200" i="1" dirty="0" smtClean="0"/>
          </a:p>
          <a:p>
            <a:pPr>
              <a:buNone/>
            </a:pPr>
            <a:r>
              <a:rPr lang="ru-RU" sz="3200" dirty="0" smtClean="0"/>
              <a:t>3)</a:t>
            </a:r>
            <a:r>
              <a:rPr lang="ru-RU" sz="3200" i="1" dirty="0" smtClean="0"/>
              <a:t> </a:t>
            </a:r>
            <a:r>
              <a:rPr lang="ru-RU" sz="3200" dirty="0" smtClean="0"/>
              <a:t>преходящий;</a:t>
            </a:r>
            <a:endParaRPr lang="ru-RU" sz="3200" i="1" dirty="0" smtClean="0"/>
          </a:p>
          <a:p>
            <a:pPr>
              <a:buNone/>
            </a:pPr>
            <a:r>
              <a:rPr lang="ru-RU" sz="3200" dirty="0" smtClean="0"/>
              <a:t>4) приходящий;</a:t>
            </a:r>
            <a:endParaRPr lang="ru-RU" sz="3200" i="1" dirty="0" smtClean="0"/>
          </a:p>
          <a:p>
            <a:pPr>
              <a:buNone/>
            </a:pPr>
            <a:r>
              <a:rPr lang="ru-RU" sz="3200" dirty="0" smtClean="0"/>
              <a:t>5) привилегированный.</a:t>
            </a:r>
            <a:endParaRPr lang="ru-RU" sz="3200" i="1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/>
              <a:t>IV</a:t>
            </a:r>
            <a:r>
              <a:rPr lang="ru-RU" sz="3200" dirty="0" smtClean="0"/>
              <a:t>. Укажите слово, которое имеет значение</a:t>
            </a:r>
            <a:r>
              <a:rPr lang="ru-RU" sz="3200" i="1" dirty="0" smtClean="0"/>
              <a:t> «пристройка»:</a:t>
            </a: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1) предел;</a:t>
            </a:r>
            <a:endParaRPr lang="ru-RU" sz="3200" i="1" dirty="0" smtClean="0"/>
          </a:p>
          <a:p>
            <a:pPr algn="just">
              <a:buNone/>
            </a:pPr>
            <a:r>
              <a:rPr lang="ru-RU" sz="3200" dirty="0" smtClean="0"/>
              <a:t>2) придел;</a:t>
            </a:r>
            <a:endParaRPr lang="ru-RU" sz="3200" i="1" dirty="0" smtClean="0"/>
          </a:p>
          <a:p>
            <a:pPr algn="just">
              <a:buNone/>
            </a:pPr>
            <a:r>
              <a:rPr lang="ru-RU" sz="3200" dirty="0" smtClean="0"/>
              <a:t>3) презент;</a:t>
            </a:r>
            <a:endParaRPr lang="ru-RU" sz="3200" i="1" dirty="0" smtClean="0"/>
          </a:p>
          <a:p>
            <a:pPr algn="just">
              <a:buNone/>
            </a:pPr>
            <a:r>
              <a:rPr lang="ru-RU" sz="3200" dirty="0" smtClean="0"/>
              <a:t>4) прейскурант;</a:t>
            </a:r>
            <a:endParaRPr lang="ru-RU" sz="3200" i="1" dirty="0" smtClean="0"/>
          </a:p>
          <a:p>
            <a:pPr algn="just">
              <a:buNone/>
            </a:pPr>
            <a:r>
              <a:rPr lang="ru-RU" sz="3200" dirty="0" smtClean="0"/>
              <a:t>5) привереда.</a:t>
            </a:r>
            <a:endParaRPr lang="ru-RU" sz="3200" i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71420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V</a:t>
            </a:r>
            <a:r>
              <a:rPr lang="ru-RU" sz="3200" dirty="0" smtClean="0"/>
              <a:t>. Установите соответствие,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заменив </a:t>
            </a:r>
            <a:r>
              <a:rPr lang="ru-RU" sz="3200" dirty="0" smtClean="0"/>
              <a:t>словосочетания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синонимами </a:t>
            </a:r>
            <a:r>
              <a:rPr lang="ru-RU" sz="3200" dirty="0" smtClean="0"/>
              <a:t>с </a:t>
            </a:r>
            <a:r>
              <a:rPr lang="ru-RU" sz="3200" i="1" dirty="0" smtClean="0"/>
              <a:t>пре-</a:t>
            </a:r>
            <a:r>
              <a:rPr lang="ru-RU" sz="3200" dirty="0" smtClean="0"/>
              <a:t> и </a:t>
            </a:r>
            <a:r>
              <a:rPr lang="ru-RU" sz="3200" i="1" dirty="0" smtClean="0"/>
              <a:t>при-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2071678"/>
          <a:ext cx="8280920" cy="4480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60440"/>
                <a:gridCol w="4320480"/>
              </a:tblGrid>
              <a:tr h="4286280">
                <a:tc>
                  <a:txBody>
                    <a:bodyPr/>
                    <a:lstStyle/>
                    <a:p>
                      <a:r>
                        <a:rPr kumimoji="0" lang="ru-RU" sz="3200" b="0" kern="1200" dirty="0" smtClean="0"/>
                        <a:t>1) проходить свободно</a:t>
                      </a:r>
                    </a:p>
                    <a:p>
                      <a:r>
                        <a:rPr kumimoji="0" lang="ru-RU" sz="3200" b="0" kern="1200" dirty="0" smtClean="0"/>
                        <a:t>2) идти сплошным потоком</a:t>
                      </a:r>
                    </a:p>
                    <a:p>
                      <a:r>
                        <a:rPr kumimoji="0" lang="ru-RU" sz="3200" b="0" kern="1200" dirty="0" smtClean="0"/>
                        <a:t>3) принять иной вид</a:t>
                      </a:r>
                    </a:p>
                    <a:p>
                      <a:r>
                        <a:rPr kumimoji="0" lang="ru-RU" sz="3200" b="0" kern="1200" dirty="0" smtClean="0"/>
                        <a:t>4) находиться где-нибудь</a:t>
                      </a:r>
                    </a:p>
                    <a:p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 </a:t>
                      </a:r>
                      <a:r>
                        <a:rPr kumimoji="0" lang="ru-RU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пр_страстно</a:t>
                      </a: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Б. </a:t>
                      </a:r>
                      <a:r>
                        <a:rPr kumimoji="0" lang="ru-RU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непр_рывно</a:t>
                      </a:r>
                      <a:endParaRPr kumimoji="0" lang="ru-RU" sz="3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 </a:t>
                      </a:r>
                      <a:r>
                        <a:rPr kumimoji="0" lang="ru-RU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пр_сутствовать</a:t>
                      </a: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 </a:t>
                      </a:r>
                      <a:r>
                        <a:rPr kumimoji="0" lang="ru-RU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пр_образиться</a:t>
                      </a:r>
                      <a:endParaRPr kumimoji="0" lang="ru-RU" sz="3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 </a:t>
                      </a:r>
                      <a:r>
                        <a:rPr kumimoji="0" lang="ru-RU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беспр_пятственно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467600" cy="4902340"/>
          </a:xfrm>
        </p:spPr>
        <p:txBody>
          <a:bodyPr/>
          <a:lstStyle/>
          <a:p>
            <a:pPr>
              <a:buNone/>
            </a:pPr>
            <a:r>
              <a:rPr lang="ru-RU" sz="3600" i="1" dirty="0" smtClean="0">
                <a:solidFill>
                  <a:schemeClr val="accent1"/>
                </a:solidFill>
              </a:rPr>
              <a:t>Ответы</a:t>
            </a:r>
            <a:endParaRPr lang="ru-RU" sz="3600" i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I</a:t>
            </a:r>
            <a:r>
              <a:rPr lang="ru-RU" sz="3600" dirty="0" smtClean="0"/>
              <a:t> </a:t>
            </a:r>
            <a:r>
              <a:rPr lang="ru-RU" sz="3600" dirty="0" smtClean="0"/>
              <a:t>– 1, 2</a:t>
            </a:r>
            <a:endParaRPr lang="ru-RU" sz="3600" i="1" dirty="0" smtClean="0"/>
          </a:p>
          <a:p>
            <a:pPr>
              <a:buNone/>
            </a:pPr>
            <a:r>
              <a:rPr lang="en-US" sz="3600" dirty="0" smtClean="0"/>
              <a:t>II</a:t>
            </a:r>
            <a:r>
              <a:rPr lang="ru-RU" sz="3600" dirty="0" smtClean="0"/>
              <a:t> – 1, 2, 3</a:t>
            </a:r>
            <a:endParaRPr lang="ru-RU" sz="3600" i="1" dirty="0" smtClean="0"/>
          </a:p>
          <a:p>
            <a:pPr>
              <a:buNone/>
            </a:pPr>
            <a:r>
              <a:rPr lang="en-US" sz="3600" dirty="0" smtClean="0"/>
              <a:t>III</a:t>
            </a:r>
            <a:r>
              <a:rPr lang="ru-RU" sz="3600" dirty="0" smtClean="0"/>
              <a:t> – 3 </a:t>
            </a:r>
            <a:endParaRPr lang="ru-RU" sz="3600" i="1" dirty="0" smtClean="0"/>
          </a:p>
          <a:p>
            <a:pPr>
              <a:buNone/>
            </a:pPr>
            <a:r>
              <a:rPr lang="en-US" sz="3600" dirty="0" smtClean="0"/>
              <a:t>IV</a:t>
            </a:r>
            <a:r>
              <a:rPr lang="ru-RU" sz="3600" dirty="0" smtClean="0"/>
              <a:t> – 2 </a:t>
            </a:r>
            <a:endParaRPr lang="ru-RU" sz="3600" i="1" dirty="0" smtClean="0"/>
          </a:p>
          <a:p>
            <a:pPr>
              <a:buNone/>
            </a:pPr>
            <a:r>
              <a:rPr lang="en-US" sz="3600" dirty="0" smtClean="0"/>
              <a:t>V</a:t>
            </a:r>
            <a:r>
              <a:rPr lang="ru-RU" sz="3600" dirty="0" smtClean="0"/>
              <a:t> – 1Д, 2Б, 3Г, 4В</a:t>
            </a:r>
            <a:endParaRPr lang="ru-RU" sz="36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154362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1"/>
                </a:solidFill>
              </a:rPr>
              <a:t>Желаем успехов!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208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1059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Написание букв </a:t>
            </a:r>
            <a:r>
              <a:rPr lang="ru-RU" sz="4800" b="1" i="1" dirty="0" smtClean="0">
                <a:solidFill>
                  <a:schemeClr val="tx1"/>
                </a:solidFill>
              </a:rPr>
              <a:t>е, и</a:t>
            </a:r>
            <a:r>
              <a:rPr lang="ru-RU" sz="4800" dirty="0" smtClean="0">
                <a:solidFill>
                  <a:schemeClr val="tx1"/>
                </a:solidFill>
              </a:rPr>
              <a:t> зависит от значения,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/>
              <a:t>которое придаёт приставка </a:t>
            </a:r>
            <a:r>
              <a:rPr lang="ru-RU" sz="4800" b="1" i="1" dirty="0" smtClean="0"/>
              <a:t>пре-</a:t>
            </a:r>
            <a:r>
              <a:rPr lang="ru-RU" sz="4800" dirty="0" smtClean="0"/>
              <a:t> или </a:t>
            </a:r>
            <a:r>
              <a:rPr lang="ru-RU" sz="4800" b="1" dirty="0" smtClean="0"/>
              <a:t>при-</a:t>
            </a:r>
            <a:r>
              <a:rPr lang="ru-RU" sz="4800" dirty="0" smtClean="0"/>
              <a:t> слову.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Приставка </a:t>
            </a:r>
            <a:r>
              <a:rPr lang="ru-RU" sz="4000" b="1" i="1" dirty="0" smtClean="0">
                <a:solidFill>
                  <a:schemeClr val="tx1"/>
                </a:solidFill>
              </a:rPr>
              <a:t>пре-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br>
              <a:rPr lang="ru-RU" sz="4000" dirty="0" smtClean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46815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имеет значения              близка к приставке </a:t>
            </a:r>
            <a:r>
              <a:rPr lang="ru-RU" sz="2800" b="1" i="1" dirty="0" smtClean="0"/>
              <a:t>пере-</a:t>
            </a:r>
            <a:endParaRPr lang="ru-RU" sz="2800" dirty="0" smtClean="0"/>
          </a:p>
          <a:p>
            <a:pPr>
              <a:spcBef>
                <a:spcPts val="0"/>
              </a:spcBef>
              <a:buNone/>
            </a:pPr>
            <a:r>
              <a:rPr lang="ru-RU" sz="2800" b="1" i="1" dirty="0" smtClean="0"/>
              <a:t>очень, весьма </a:t>
            </a: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endParaRPr lang="ru-RU" sz="2800" i="1" dirty="0" smtClean="0"/>
          </a:p>
          <a:p>
            <a:pPr>
              <a:spcBef>
                <a:spcPts val="0"/>
              </a:spcBef>
              <a:buNone/>
            </a:pPr>
            <a:r>
              <a:rPr lang="ru-RU" sz="2800" i="1" dirty="0" smtClean="0"/>
              <a:t>прежадный, </a:t>
            </a:r>
            <a:r>
              <a:rPr lang="ru-RU" sz="2800" i="1" dirty="0" smtClean="0"/>
              <a:t>престранный                </a:t>
            </a:r>
            <a:r>
              <a:rPr lang="ru-RU" sz="2800" i="1" dirty="0" smtClean="0"/>
              <a:t>превратить,  </a:t>
            </a:r>
          </a:p>
          <a:p>
            <a:pPr>
              <a:spcBef>
                <a:spcPts val="0"/>
              </a:spcBef>
              <a:buNone/>
            </a:pPr>
            <a:r>
              <a:rPr lang="ru-RU" sz="2800" i="1" dirty="0" smtClean="0"/>
              <a:t>                                                                  </a:t>
            </a:r>
            <a:r>
              <a:rPr lang="ru-RU" sz="2800" i="1" dirty="0" smtClean="0"/>
              <a:t>  </a:t>
            </a:r>
            <a:r>
              <a:rPr lang="ru-RU" sz="2800" i="1" dirty="0" smtClean="0"/>
              <a:t>прервать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14480" y="1785926"/>
            <a:ext cx="2214578" cy="71438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6314" y="1714488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071538" y="407194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215074" y="378619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Приставка </a:t>
            </a:r>
            <a:r>
              <a:rPr lang="ru-RU" sz="4400" b="1" i="1" dirty="0" smtClean="0">
                <a:solidFill>
                  <a:schemeClr val="tx1"/>
                </a:solidFill>
              </a:rPr>
              <a:t>при-</a:t>
            </a:r>
            <a:r>
              <a:rPr lang="ru-RU" sz="4400" dirty="0" smtClean="0">
                <a:solidFill>
                  <a:schemeClr val="tx1"/>
                </a:solidFill>
              </a:rPr>
              <a:t> имеет значения:</a:t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dirty="0" smtClean="0"/>
              <a:t>1 неполноты действия             </a:t>
            </a:r>
            <a:r>
              <a:rPr lang="ru-RU" sz="2800" i="1" dirty="0" smtClean="0"/>
              <a:t>приоткрыть,</a:t>
            </a:r>
          </a:p>
          <a:p>
            <a:pPr>
              <a:spcBef>
                <a:spcPts val="0"/>
              </a:spcBef>
              <a:buNone/>
            </a:pPr>
            <a:r>
              <a:rPr lang="ru-RU" sz="2800" i="1" dirty="0" smtClean="0"/>
              <a:t>                                                         приостановить</a:t>
            </a:r>
            <a:endParaRPr lang="ru-RU" sz="2800" dirty="0" smtClean="0"/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2 вблизи чего-либо                  </a:t>
            </a:r>
            <a:r>
              <a:rPr lang="ru-RU" sz="2800" i="1" dirty="0" smtClean="0"/>
              <a:t>привокзальный,   </a:t>
            </a:r>
          </a:p>
          <a:p>
            <a:pPr>
              <a:spcBef>
                <a:spcPts val="0"/>
              </a:spcBef>
              <a:buNone/>
            </a:pPr>
            <a:r>
              <a:rPr lang="ru-RU" sz="2800" i="1" dirty="0" smtClean="0"/>
              <a:t>                                                        </a:t>
            </a:r>
            <a:r>
              <a:rPr lang="ru-RU" sz="2800" i="1" dirty="0" err="1" smtClean="0"/>
              <a:t>принеманский</a:t>
            </a:r>
            <a:r>
              <a:rPr lang="ru-RU" sz="2800" i="1" dirty="0" smtClean="0"/>
              <a:t>                       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3 присоединения                      </a:t>
            </a:r>
            <a:r>
              <a:rPr lang="ru-RU" sz="2800" i="1" dirty="0" smtClean="0"/>
              <a:t>прикрепить,</a:t>
            </a:r>
          </a:p>
          <a:p>
            <a:pPr>
              <a:buNone/>
            </a:pPr>
            <a:r>
              <a:rPr lang="ru-RU" sz="2800" i="1" dirty="0" smtClean="0"/>
              <a:t>                                                          приложить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 попутного действия              </a:t>
            </a:r>
            <a:r>
              <a:rPr lang="ru-RU" sz="2800" i="1" dirty="0" smtClean="0"/>
              <a:t>причмокивая,</a:t>
            </a:r>
          </a:p>
          <a:p>
            <a:pPr>
              <a:buNone/>
            </a:pPr>
            <a:r>
              <a:rPr lang="ru-RU" sz="2800" i="1" dirty="0" smtClean="0"/>
              <a:t>                                                           пританцовывая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4" name="Стрелка вправо 3"/>
          <p:cNvSpPr/>
          <p:nvPr/>
        </p:nvSpPr>
        <p:spPr>
          <a:xfrm rot="1030062">
            <a:off x="4269648" y="1697272"/>
            <a:ext cx="928694" cy="511759"/>
          </a:xfrm>
          <a:prstGeom prst="rightArrow">
            <a:avLst>
              <a:gd name="adj1" fmla="val 50000"/>
              <a:gd name="adj2" fmla="val 44374"/>
            </a:avLst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037444">
            <a:off x="3897864" y="2859193"/>
            <a:ext cx="1038004" cy="428628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71687">
            <a:off x="3838728" y="4241040"/>
            <a:ext cx="1185763" cy="528979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70927">
            <a:off x="4269287" y="5860628"/>
            <a:ext cx="1031396" cy="517438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785794"/>
          <a:ext cx="8001056" cy="539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00528"/>
                <a:gridCol w="4000528"/>
              </a:tblGrid>
              <a:tr h="686531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Запомните попарно следующие слова 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разными значениями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40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ПРИ-</a:t>
                      </a:r>
                      <a:endParaRPr lang="ru-RU" sz="2400" dirty="0"/>
                    </a:p>
                  </a:txBody>
                  <a:tcPr/>
                </a:tc>
              </a:tr>
              <a:tr h="343265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предать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(друга)</a:t>
                      </a: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претворить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(в жизнь)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преступить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(закон)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преемник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(Петра </a:t>
                      </a:r>
                      <a:r>
                        <a:rPr kumimoji="0" lang="en-US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придать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(значение)</a:t>
                      </a: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притворить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(дверь)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притвориться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(спящим)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приступить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(к работе)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приёмник 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(«Океан»)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6500834"/>
            <a:ext cx="8229600" cy="357166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/>
              <a:t>Продолжение таблицы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857250"/>
          <a:ext cx="8258204" cy="539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9102"/>
                <a:gridCol w="4129102"/>
              </a:tblGrid>
              <a:tr h="268413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Запомните попарно следующие слова 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разными значениями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71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ПРИ-</a:t>
                      </a:r>
                      <a:endParaRPr lang="ru-RU" sz="2400" dirty="0"/>
                    </a:p>
                  </a:txBody>
                  <a:tcPr/>
                </a:tc>
              </a:tr>
              <a:tr h="26841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преходящий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(~ радости = «временный, недолговечный»)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презирать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(за трусость)</a:t>
                      </a:r>
                    </a:p>
                    <a:p>
                      <a:pPr algn="ctr"/>
                      <a:endParaRPr kumimoji="0" lang="ru-RU" sz="24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преклонить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(колени)</a:t>
                      </a: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преклоняться 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240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кем-то)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приходящая 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(няня = «вовремя»)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призирать 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(детей, стариков = «давать приют»)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приклонять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(голову)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приклоняться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240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чему-то)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/>
              <a:t>Продолжение таблицы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00107"/>
          <a:ext cx="8229600" cy="47863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9165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Запомните попарно следующие слова 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разными значениями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91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ПРИ-</a:t>
                      </a:r>
                      <a:endParaRPr lang="ru-RU" sz="2400" dirty="0"/>
                    </a:p>
                  </a:txBody>
                  <a:tcPr/>
                </a:tc>
              </a:tr>
              <a:tr h="336062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пребывать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(в городе = «находиться»)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преставиться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(«умереть»)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претерпеть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(изменения)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прибывать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(в город = «приезжать»)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приставить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(лестницу </a:t>
                      </a:r>
                      <a:endParaRPr kumimoji="0" lang="ru-RU" sz="24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стене)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притерпеться 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(к чему-то)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/>
              <a:t>Продолжение таблицы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66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Запомните попарно следующие слова 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разными значениями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ПРИ-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предел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(«граница, рубеж»)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препираться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(«перебраниваться, ругаться»)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преткнуться (о камень; устар. «споткнуться»)</a:t>
                      </a:r>
                      <a:endParaRPr kumimoji="0" lang="ru-RU" sz="24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придел 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(«пристройка»)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припирать</a:t>
                      </a:r>
                      <a:r>
                        <a:rPr kumimoji="0"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(дверь; ~ к стенке = «разоблачать, уличать»)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приткнуться («устроиться </a:t>
                      </a:r>
                      <a:endParaRPr kumimoji="0"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всяких удобств»)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3998" cy="4228158"/>
          </a:xfrm>
        </p:spPr>
        <p:txBody>
          <a:bodyPr/>
          <a:lstStyle/>
          <a:p>
            <a:pPr algn="just">
              <a:buNone/>
            </a:pPr>
            <a:r>
              <a:rPr lang="ru-RU" sz="4000" dirty="0" smtClean="0"/>
              <a:t>Во многих словах, как исконно русских, так и заимствованных, приставки </a:t>
            </a:r>
            <a:r>
              <a:rPr lang="ru-RU" sz="4000" b="1" i="1" dirty="0" smtClean="0"/>
              <a:t>пре-</a:t>
            </a:r>
            <a:r>
              <a:rPr lang="ru-RU" sz="4000" dirty="0" smtClean="0"/>
              <a:t> и </a:t>
            </a:r>
            <a:r>
              <a:rPr lang="ru-RU" sz="4000" b="1" i="1" dirty="0" smtClean="0"/>
              <a:t>при-</a:t>
            </a:r>
            <a:r>
              <a:rPr lang="ru-RU" sz="4000" dirty="0" smtClean="0"/>
              <a:t> трудно выделить и установить их значение. Поэтому написание таких слов следует </a:t>
            </a:r>
            <a:r>
              <a:rPr lang="ru-RU" sz="4000" b="1" dirty="0" smtClean="0">
                <a:solidFill>
                  <a:srgbClr val="993300"/>
                </a:solidFill>
              </a:rPr>
              <a:t>запоминать</a:t>
            </a:r>
            <a:r>
              <a:rPr lang="ru-RU" sz="4000" dirty="0" smtClean="0"/>
              <a:t>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18A3C1-7F2A-4E23-8010-BF52CD67FA4F}"/>
</file>

<file path=customXml/itemProps2.xml><?xml version="1.0" encoding="utf-8"?>
<ds:datastoreItem xmlns:ds="http://schemas.openxmlformats.org/officeDocument/2006/customXml" ds:itemID="{C2C08E72-6CAB-4C33-80F3-FE7E606CE14B}"/>
</file>

<file path=customXml/itemProps3.xml><?xml version="1.0" encoding="utf-8"?>
<ds:datastoreItem xmlns:ds="http://schemas.openxmlformats.org/officeDocument/2006/customXml" ds:itemID="{F10FB9D9-46F4-4CA3-A746-FAE47A02E9BB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167</TotalTime>
  <Words>584</Words>
  <Application>Microsoft Office PowerPoint</Application>
  <PresentationFormat>Экран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Поток</vt:lpstr>
      <vt:lpstr>Начальная</vt:lpstr>
      <vt:lpstr>Эркер</vt:lpstr>
      <vt:lpstr>Правописание приставок пре- и при-</vt:lpstr>
      <vt:lpstr>Написание букв е, и зависит от значения, </vt:lpstr>
      <vt:lpstr>Приставка пре-  </vt:lpstr>
      <vt:lpstr>Приставка при- имеет значения: </vt:lpstr>
      <vt:lpstr>Слайд 5</vt:lpstr>
      <vt:lpstr>Продолжение таблицы</vt:lpstr>
      <vt:lpstr>Продолжение таблицы</vt:lpstr>
      <vt:lpstr>Продолжение таблицы</vt:lpstr>
      <vt:lpstr>Слайд 9</vt:lpstr>
      <vt:lpstr>Пишите с пре-:  </vt:lpstr>
      <vt:lpstr>Пишите с при-:  </vt:lpstr>
      <vt:lpstr>Тест </vt:lpstr>
      <vt:lpstr>Слайд 13</vt:lpstr>
      <vt:lpstr>Слайд 14</vt:lpstr>
      <vt:lpstr>Слайд 15</vt:lpstr>
      <vt:lpstr>V. Установите соответствие,  заменив словосочетания  синонимами с пре- и при-</vt:lpstr>
      <vt:lpstr>Слайд 17</vt:lpstr>
      <vt:lpstr>Желаем успехов!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 пре- и при- </dc:title>
  <dc:creator>Alina</dc:creator>
  <cp:lastModifiedBy>Татьяна</cp:lastModifiedBy>
  <cp:revision>12</cp:revision>
  <dcterms:created xsi:type="dcterms:W3CDTF">2016-01-24T11:56:13Z</dcterms:created>
  <dcterms:modified xsi:type="dcterms:W3CDTF">2016-01-30T10:02:58Z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